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4" r:id="rId4"/>
    <p:sldId id="265" r:id="rId5"/>
    <p:sldId id="260" r:id="rId6"/>
    <p:sldId id="269" r:id="rId7"/>
    <p:sldId id="270" r:id="rId8"/>
    <p:sldId id="267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95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2.2827416560645436E-2"/>
          <c:y val="2.1145309903664151E-2"/>
          <c:w val="0.95434516687870963"/>
          <c:h val="0.708720581101975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Применение лизинговой программы</c:v>
                </c:pt>
              </c:strCache>
            </c:strRef>
          </c:tx>
          <c:dLbls>
            <c:dLbl>
              <c:idx val="0"/>
              <c:layout>
                <c:manualLayout>
                  <c:x val="-4.637648699936850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7,81%</a:t>
                    </a:r>
                    <a:endParaRPr lang="en-US" sz="1600" b="1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"/>
                  <c:y val="2.0942360029180849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5,68%</a:t>
                    </a:r>
                    <a:endParaRPr lang="en-US" sz="1600" b="1" dirty="0"/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Коммерческая ставка удорожания*</c:v>
                </c:pt>
                <c:pt idx="1">
                  <c:v>Ставка удорожания с применением субсидий РБ*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11.04</c:v>
                </c:pt>
                <c:pt idx="1">
                  <c:v>7.33</c:v>
                </c:pt>
              </c:numCache>
            </c:numRef>
          </c:val>
        </c:ser>
        <c:axId val="76688384"/>
        <c:axId val="76710656"/>
      </c:barChart>
      <c:catAx>
        <c:axId val="76688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6710656"/>
        <c:crosses val="autoZero"/>
        <c:auto val="1"/>
        <c:lblAlgn val="ctr"/>
        <c:lblOffset val="100"/>
      </c:catAx>
      <c:valAx>
        <c:axId val="76710656"/>
        <c:scaling>
          <c:orientation val="minMax"/>
        </c:scaling>
        <c:delete val="1"/>
        <c:axPos val="l"/>
        <c:numFmt formatCode="General" sourceLinked="1"/>
        <c:tickLblPos val="nextTo"/>
        <c:crossAx val="76688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2.2827416560645436E-2"/>
          <c:y val="2.1145309903664155E-2"/>
          <c:w val="0.95434516687870963"/>
          <c:h val="0.708720581101975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Применение лизинговой программы</c:v>
                </c:pt>
              </c:strCache>
            </c:strRef>
          </c:tx>
          <c:dLbls>
            <c:dLbl>
              <c:idx val="0"/>
              <c:layout>
                <c:manualLayout>
                  <c:x val="-4.63764869993685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8,46%</a:t>
                    </a:r>
                    <a:endParaRPr lang="en-US" sz="1600" b="1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"/>
                  <c:y val="2.0942360029180842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5,95%</a:t>
                    </a:r>
                    <a:endParaRPr lang="en-US" sz="1600" b="1" dirty="0"/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Коммерческая ставка удорожания*</c:v>
                </c:pt>
                <c:pt idx="1">
                  <c:v>Ставка удорожания с применением субсидий РБ*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11.04</c:v>
                </c:pt>
                <c:pt idx="1">
                  <c:v>7.33</c:v>
                </c:pt>
              </c:numCache>
            </c:numRef>
          </c:val>
        </c:ser>
        <c:axId val="90158976"/>
        <c:axId val="90160512"/>
      </c:barChart>
      <c:catAx>
        <c:axId val="90158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0160512"/>
        <c:crosses val="autoZero"/>
        <c:auto val="1"/>
        <c:lblAlgn val="ctr"/>
        <c:lblOffset val="100"/>
      </c:catAx>
      <c:valAx>
        <c:axId val="90160512"/>
        <c:scaling>
          <c:orientation val="minMax"/>
        </c:scaling>
        <c:delete val="1"/>
        <c:axPos val="l"/>
        <c:numFmt formatCode="General" sourceLinked="1"/>
        <c:tickLblPos val="nextTo"/>
        <c:crossAx val="901589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2.2827416560645436E-2"/>
          <c:y val="2.1145309903664155E-2"/>
          <c:w val="0.95434516687870963"/>
          <c:h val="0.708720581101975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Применение лизинговой программы</c:v>
                </c:pt>
              </c:strCache>
            </c:strRef>
          </c:tx>
          <c:dLbls>
            <c:dLbl>
              <c:idx val="0"/>
              <c:layout>
                <c:manualLayout>
                  <c:x val="-4.63764869993685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8,46%</a:t>
                    </a:r>
                    <a:endParaRPr lang="en-US" sz="1600" b="1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"/>
                  <c:y val="2.0942360029180842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/>
                      <a:t>5,95%</a:t>
                    </a:r>
                    <a:endParaRPr lang="en-US" sz="1600" b="1" dirty="0"/>
                  </a:p>
                </c:rich>
              </c:tx>
              <c:spPr/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Коммерческая ставка удорожания*</c:v>
                </c:pt>
                <c:pt idx="1">
                  <c:v>Ставка удорожания с применением субсидий РБ*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11.04</c:v>
                </c:pt>
                <c:pt idx="1">
                  <c:v>7.33</c:v>
                </c:pt>
              </c:numCache>
            </c:numRef>
          </c:val>
        </c:ser>
        <c:axId val="93392256"/>
        <c:axId val="93402240"/>
      </c:barChart>
      <c:catAx>
        <c:axId val="93392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3402240"/>
        <c:crosses val="autoZero"/>
        <c:auto val="1"/>
        <c:lblAlgn val="ctr"/>
        <c:lblOffset val="100"/>
      </c:catAx>
      <c:valAx>
        <c:axId val="93402240"/>
        <c:scaling>
          <c:orientation val="minMax"/>
        </c:scaling>
        <c:delete val="1"/>
        <c:axPos val="l"/>
        <c:numFmt formatCode="General" sourceLinked="1"/>
        <c:tickLblPos val="nextTo"/>
        <c:crossAx val="933922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0.52529</cdr:x>
      <cdr:y>0.0282</cdr:y>
    </cdr:from>
    <cdr:to>
      <cdr:x>0.67826</cdr:x>
      <cdr:y>0.2356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15452" y="85506"/>
          <a:ext cx="1256712" cy="628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- 2,13%</a:t>
          </a:r>
          <a:endParaRPr lang="ru-RU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0.52529</cdr:x>
      <cdr:y>0.0282</cdr:y>
    </cdr:from>
    <cdr:to>
      <cdr:x>0.67826</cdr:x>
      <cdr:y>0.2356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15452" y="85506"/>
          <a:ext cx="1256712" cy="628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- 2,51%</a:t>
          </a:r>
          <a:endParaRPr lang="ru-RU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0.52529</cdr:x>
      <cdr:y>0.0282</cdr:y>
    </cdr:from>
    <cdr:to>
      <cdr:x>0.67826</cdr:x>
      <cdr:y>0.2356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15452" y="85506"/>
          <a:ext cx="1256712" cy="628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- 2,51%</a:t>
          </a:r>
          <a:endParaRPr lang="ru-RU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867F6-692D-4141-B8FA-9684DAB7A2D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9D861-AA18-4CD5-8A58-9EB988582E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5E508-00A4-40AC-8016-D044838B359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19A6-0044-44B5-9A0F-0548BB1413F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0AFA-6D9E-436F-BF0B-E75142E35D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3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бложка.jpg"/>
          <p:cNvPicPr>
            <a:picLocks noChangeAspect="1"/>
          </p:cNvPicPr>
          <p:nvPr/>
        </p:nvPicPr>
        <p:blipFill>
          <a:blip r:embed="rId2"/>
          <a:srcRect r="513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2857496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«МАЗ за 5 дней»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Кредитные и лизинговые программы покупки техники МАЗ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71670" y="2000240"/>
            <a:ext cx="5214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  <a:latin typeface="+mn-lt"/>
              </a:rPr>
              <a:t>СПАСИБО </a:t>
            </a:r>
            <a:br>
              <a:rPr lang="ru-RU" sz="54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5400" b="1" dirty="0" smtClean="0">
                <a:solidFill>
                  <a:schemeClr val="accent1"/>
                </a:solidFill>
                <a:latin typeface="+mn-lt"/>
              </a:rPr>
              <a:t>ЗА  ВНИМАНИЕ!</a:t>
            </a:r>
          </a:p>
        </p:txBody>
      </p:sp>
      <p:pic>
        <p:nvPicPr>
          <p:cNvPr id="2050" name="Picture 2" descr="G:\РЕКЛАМА\КУДИНА\1_РЕКЛАМА\СУВЕНИРЫ\Кружка\2015\maz b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14818"/>
            <a:ext cx="2322507" cy="19340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03082" y="639748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10</a:t>
            </a:r>
            <a:endParaRPr lang="ru-RU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429420" cy="796908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chemeClr val="accent1"/>
                </a:solidFill>
                <a:latin typeface="+mn-lt"/>
                <a:ea typeface="+mn-ea"/>
                <a:cs typeface="Times New Roman" pitchFamily="18" charset="0"/>
              </a:rPr>
              <a:t>Шаги для получения финансирования</a:t>
            </a:r>
            <a:endParaRPr lang="ru-RU" sz="2200" b="1" dirty="0">
              <a:solidFill>
                <a:schemeClr val="accent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03082" y="63974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40" name="Левая круглая скобка 39"/>
          <p:cNvSpPr/>
          <p:nvPr/>
        </p:nvSpPr>
        <p:spPr>
          <a:xfrm rot="16200000">
            <a:off x="4244458" y="-399005"/>
            <a:ext cx="226456" cy="7858180"/>
          </a:xfrm>
          <a:prstGeom prst="leftBracket">
            <a:avLst>
              <a:gd name="adj" fmla="val 68397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85786" y="6009521"/>
            <a:ext cx="6929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при наличии техники на складе  </a:t>
            </a:r>
            <a:endParaRPr lang="ru-RU" sz="1200" i="1" dirty="0"/>
          </a:p>
        </p:txBody>
      </p:sp>
      <p:sp>
        <p:nvSpPr>
          <p:cNvPr id="48" name="Выноска со стрелкой вправо 47"/>
          <p:cNvSpPr/>
          <p:nvPr/>
        </p:nvSpPr>
        <p:spPr>
          <a:xfrm>
            <a:off x="642910" y="1928802"/>
            <a:ext cx="2500330" cy="1571636"/>
          </a:xfrm>
          <a:prstGeom prst="rightArrowCallou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Коммерческое предложение, договор</a:t>
            </a:r>
          </a:p>
        </p:txBody>
      </p:sp>
      <p:sp>
        <p:nvSpPr>
          <p:cNvPr id="49" name="Выноска со стрелкой вправо 48"/>
          <p:cNvSpPr/>
          <p:nvPr/>
        </p:nvSpPr>
        <p:spPr>
          <a:xfrm>
            <a:off x="3285570" y="1928802"/>
            <a:ext cx="2502000" cy="1573200"/>
          </a:xfrm>
          <a:prstGeom prst="rightArrowCallou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Оценка кредитоспособности покупателя</a:t>
            </a:r>
          </a:p>
        </p:txBody>
      </p:sp>
      <p:sp>
        <p:nvSpPr>
          <p:cNvPr id="50" name="Выноска со стрелкой вправо 49"/>
          <p:cNvSpPr/>
          <p:nvPr/>
        </p:nvSpPr>
        <p:spPr>
          <a:xfrm>
            <a:off x="5857338" y="1928802"/>
            <a:ext cx="2502000" cy="1573200"/>
          </a:xfrm>
          <a:prstGeom prst="rightArrowCallou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Заключение договора, 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оплата авансового платежа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3929058" y="3714752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4214818"/>
            <a:ext cx="1785950" cy="128588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Отгрузка техники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от </a:t>
            </a:r>
            <a:r>
              <a:rPr lang="ru-RU" sz="2200" b="1" dirty="0" smtClean="0">
                <a:solidFill>
                  <a:srgbClr val="FF0000"/>
                </a:solidFill>
              </a:rPr>
              <a:t>5 дней</a:t>
            </a:r>
            <a:r>
              <a:rPr lang="ru-RU" sz="1700" b="1" dirty="0" smtClean="0">
                <a:solidFill>
                  <a:schemeClr val="bg1"/>
                </a:solidFill>
              </a:rPr>
              <a:t>*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429420" cy="78581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accent1"/>
                </a:solidFill>
                <a:latin typeface="+mn-lt"/>
                <a:ea typeface="+mn-ea"/>
                <a:cs typeface="Times New Roman" pitchFamily="18" charset="0"/>
              </a:rPr>
              <a:t>Основные условия применения </a:t>
            </a:r>
            <a:r>
              <a:rPr lang="ru-RU" sz="2200" b="1" dirty="0" smtClean="0">
                <a:solidFill>
                  <a:schemeClr val="accent1"/>
                </a:solidFill>
                <a:latin typeface="+mn-lt"/>
                <a:ea typeface="+mn-ea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+mn-lt"/>
                <a:ea typeface="+mn-ea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/>
                </a:solidFill>
                <a:latin typeface="+mn-lt"/>
                <a:ea typeface="+mn-ea"/>
                <a:cs typeface="Times New Roman" pitchFamily="18" charset="0"/>
              </a:rPr>
              <a:t>программ финансирования</a:t>
            </a:r>
            <a:endParaRPr lang="ru-RU" sz="2200" b="1" dirty="0">
              <a:solidFill>
                <a:schemeClr val="accent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357298"/>
            <a:ext cx="298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Предмет финансирования:</a:t>
            </a:r>
          </a:p>
          <a:p>
            <a:r>
              <a:rPr lang="ru-RU" dirty="0" smtClean="0"/>
              <a:t>любая техника МАЗ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2214554"/>
            <a:ext cx="2917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Срок финансирования:</a:t>
            </a:r>
          </a:p>
          <a:p>
            <a:r>
              <a:rPr lang="ru-RU" dirty="0" smtClean="0"/>
              <a:t>кредит – до 5 лет</a:t>
            </a:r>
          </a:p>
          <a:p>
            <a:r>
              <a:rPr lang="ru-RU" dirty="0" smtClean="0"/>
              <a:t>лизинг – до </a:t>
            </a:r>
            <a:r>
              <a:rPr lang="en-US" dirty="0" smtClean="0"/>
              <a:t>5</a:t>
            </a:r>
            <a:r>
              <a:rPr lang="ru-RU" dirty="0" smtClean="0"/>
              <a:t> лет.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46828" y="135729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Аванс: от 10%</a:t>
            </a:r>
          </a:p>
          <a:p>
            <a:r>
              <a:rPr lang="ru-RU" b="1" dirty="0" smtClean="0"/>
              <a:t>Ставка удорожания: от 0%*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8265" y="2214554"/>
            <a:ext cx="3214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Страхование:</a:t>
            </a:r>
          </a:p>
          <a:p>
            <a:r>
              <a:rPr lang="ru-RU" dirty="0" smtClean="0"/>
              <a:t>страхование по системе «полное КАСКО»</a:t>
            </a:r>
            <a:endParaRPr lang="ru-RU" dirty="0"/>
          </a:p>
        </p:txBody>
      </p:sp>
      <p:pic>
        <p:nvPicPr>
          <p:cNvPr id="4098" name="Picture 2" descr="C:\Documents and Settings\market18\Рабочий стол\procent-1.png"/>
          <p:cNvPicPr>
            <a:picLocks noChangeAspect="1" noChangeArrowheads="1"/>
          </p:cNvPicPr>
          <p:nvPr/>
        </p:nvPicPr>
        <p:blipFill>
          <a:blip r:embed="rId3" cstate="print"/>
          <a:srcRect r="6397" b="6397"/>
          <a:stretch>
            <a:fillRect/>
          </a:stretch>
        </p:blipFill>
        <p:spPr bwMode="auto">
          <a:xfrm>
            <a:off x="4775324" y="1428736"/>
            <a:ext cx="500066" cy="500066"/>
          </a:xfrm>
          <a:prstGeom prst="rect">
            <a:avLst/>
          </a:prstGeom>
          <a:noFill/>
        </p:spPr>
      </p:pic>
      <p:pic>
        <p:nvPicPr>
          <p:cNvPr id="4099" name="Picture 3" descr="C:\Documents and Settings\market18\Рабочий стол\w256h2561339252895Shield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3886" y="2285992"/>
            <a:ext cx="642942" cy="642942"/>
          </a:xfrm>
          <a:prstGeom prst="rect">
            <a:avLst/>
          </a:prstGeom>
          <a:noFill/>
        </p:spPr>
      </p:pic>
      <p:pic>
        <p:nvPicPr>
          <p:cNvPr id="4101" name="Picture 5" descr="C:\Documents and Settings\market18\Рабочий стол\image46.jpg"/>
          <p:cNvPicPr>
            <a:picLocks noChangeAspect="1" noChangeArrowheads="1"/>
          </p:cNvPicPr>
          <p:nvPr/>
        </p:nvPicPr>
        <p:blipFill>
          <a:blip r:embed="rId5" cstate="print"/>
          <a:srcRect l="21334" t="9285" r="20541" b="7679"/>
          <a:stretch>
            <a:fillRect/>
          </a:stretch>
        </p:blipFill>
        <p:spPr bwMode="auto">
          <a:xfrm>
            <a:off x="928662" y="2357430"/>
            <a:ext cx="552868" cy="552868"/>
          </a:xfrm>
          <a:prstGeom prst="rect">
            <a:avLst/>
          </a:prstGeom>
          <a:noFill/>
        </p:spPr>
      </p:pic>
      <p:pic>
        <p:nvPicPr>
          <p:cNvPr id="4103" name="Picture 7" descr="C:\Documents and Settings\market18\Рабочий стол\pernambus_marca2.jpg"/>
          <p:cNvPicPr>
            <a:picLocks noChangeAspect="1" noChangeArrowheads="1"/>
          </p:cNvPicPr>
          <p:nvPr/>
        </p:nvPicPr>
        <p:blipFill>
          <a:blip r:embed="rId6" cstate="print"/>
          <a:srcRect l="27616" t="5359" r="29676" b="26994"/>
          <a:stretch>
            <a:fillRect/>
          </a:stretch>
        </p:blipFill>
        <p:spPr bwMode="auto">
          <a:xfrm>
            <a:off x="857224" y="1500174"/>
            <a:ext cx="729910" cy="4094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603082" y="63974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3357562"/>
            <a:ext cx="2428892" cy="92869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Льготное кредитование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2198" y="3357562"/>
            <a:ext cx="2357454" cy="92869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Программа льготного лизинга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0364" y="3357562"/>
            <a:ext cx="2966599" cy="92333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5080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Специальная программа кредитования Банка развития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596" y="4380564"/>
            <a:ext cx="2428892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Компенсация процентной ставки в размере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ставки</a:t>
            </a:r>
            <a:r>
              <a:rPr lang="ru-RU" dirty="0" smtClean="0"/>
              <a:t> рефинансирования</a:t>
            </a:r>
            <a:br>
              <a:rPr lang="ru-RU" dirty="0" smtClean="0"/>
            </a:br>
            <a:r>
              <a:rPr lang="ru-RU" dirty="0" smtClean="0"/>
              <a:t>ЦБ РФ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72198" y="4378924"/>
            <a:ext cx="2357454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Компенсация процентной ставки в размере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2/3 ставки </a:t>
            </a:r>
            <a:r>
              <a:rPr lang="ru-RU" dirty="0" smtClean="0"/>
              <a:t>рефинансирования ЦБ РФ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4380564"/>
            <a:ext cx="292895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Объем кредитования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 млн. долл. США</a:t>
            </a:r>
          </a:p>
          <a:p>
            <a:pPr algn="ctr"/>
            <a:r>
              <a:rPr lang="ru-RU" dirty="0" smtClean="0"/>
              <a:t>Процентная ставка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7,33%</a:t>
            </a:r>
            <a:r>
              <a:rPr lang="ru-RU" dirty="0" smtClean="0"/>
              <a:t> годовых</a:t>
            </a:r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5857892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*в соответствии с коммерческой политикой лизинговой компании</a:t>
            </a:r>
            <a:endParaRPr lang="ru-RU" sz="11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  <p:pic>
        <p:nvPicPr>
          <p:cNvPr id="4" name="Picture 2" descr="C:\Documents and Settings\market18\Рабочий стол\vtb.jpg"/>
          <p:cNvPicPr>
            <a:picLocks noChangeAspect="1" noChangeArrowheads="1"/>
          </p:cNvPicPr>
          <p:nvPr/>
        </p:nvPicPr>
        <p:blipFill>
          <a:blip r:embed="rId3"/>
          <a:srcRect t="27381" b="30438"/>
          <a:stretch>
            <a:fillRect/>
          </a:stretch>
        </p:blipFill>
        <p:spPr bwMode="auto">
          <a:xfrm>
            <a:off x="6500826" y="2000240"/>
            <a:ext cx="1724025" cy="562473"/>
          </a:xfrm>
          <a:prstGeom prst="rect">
            <a:avLst/>
          </a:prstGeom>
          <a:noFill/>
        </p:spPr>
      </p:pic>
      <p:pic>
        <p:nvPicPr>
          <p:cNvPr id="5" name="Picture 4" descr="C:\Documents and Settings\market18\Рабочий стол\logo-moskovskiy-industrialniy-ban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14554"/>
            <a:ext cx="1540049" cy="1085841"/>
          </a:xfrm>
          <a:prstGeom prst="rect">
            <a:avLst/>
          </a:prstGeom>
          <a:noFill/>
        </p:spPr>
      </p:pic>
      <p:pic>
        <p:nvPicPr>
          <p:cNvPr id="6" name="Picture 5" descr="C:\Documents and Settings\market18\Рабочий стол\Ak_Bars_Ban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714620"/>
            <a:ext cx="1231840" cy="571504"/>
          </a:xfrm>
          <a:prstGeom prst="rect">
            <a:avLst/>
          </a:prstGeom>
          <a:noFill/>
        </p:spPr>
      </p:pic>
      <p:pic>
        <p:nvPicPr>
          <p:cNvPr id="7" name="Picture 6" descr="C:\Documents and Settings\market18\Рабочий стол\AAEAAQAAAAAAAAJrAAAAJDUyNmY5MzhkLTNkNGUtNGVkNi1iMmIwLTAxMmNkNDkwMjFmOA.jpg"/>
          <p:cNvPicPr>
            <a:picLocks noChangeAspect="1" noChangeArrowheads="1"/>
          </p:cNvPicPr>
          <p:nvPr/>
        </p:nvPicPr>
        <p:blipFill>
          <a:blip r:embed="rId6"/>
          <a:srcRect t="14161" r="3371" b="12412"/>
          <a:stretch>
            <a:fillRect/>
          </a:stretch>
        </p:blipFill>
        <p:spPr bwMode="auto">
          <a:xfrm>
            <a:off x="4000496" y="2285992"/>
            <a:ext cx="2136619" cy="928694"/>
          </a:xfrm>
          <a:prstGeom prst="rect">
            <a:avLst/>
          </a:prstGeom>
          <a:noFill/>
        </p:spPr>
      </p:pic>
      <p:pic>
        <p:nvPicPr>
          <p:cNvPr id="8" name="Picture 7" descr="C:\Documents and Settings\market18\Рабочий стол\sberbank_rossi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214554"/>
            <a:ext cx="1253762" cy="110331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603082" y="63974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4</a:t>
            </a:r>
            <a:endParaRPr lang="en-US" sz="1000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71670" y="285728"/>
            <a:ext cx="650085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Специальная программа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льготного 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кредитования  и лизинга с банками-партнерами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1428736"/>
            <a:ext cx="578647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Российская Федерация</a:t>
            </a:r>
          </a:p>
        </p:txBody>
      </p:sp>
      <p:pic>
        <p:nvPicPr>
          <p:cNvPr id="14" name="Picture 3" descr="C:\Documents and Settings\market18\Рабочий стол\europlan.jpg"/>
          <p:cNvPicPr>
            <a:picLocks noChangeAspect="1" noChangeArrowheads="1"/>
          </p:cNvPicPr>
          <p:nvPr/>
        </p:nvPicPr>
        <p:blipFill>
          <a:blip r:embed="rId8" cstate="print"/>
          <a:srcRect t="19834" b="21742"/>
          <a:stretch>
            <a:fillRect/>
          </a:stretch>
        </p:blipFill>
        <p:spPr bwMode="auto">
          <a:xfrm>
            <a:off x="6500826" y="5286388"/>
            <a:ext cx="1785950" cy="695620"/>
          </a:xfrm>
          <a:prstGeom prst="rect">
            <a:avLst/>
          </a:prstGeom>
          <a:noFill/>
        </p:spPr>
      </p:pic>
      <p:pic>
        <p:nvPicPr>
          <p:cNvPr id="17" name="Picture 4" descr="C:\Documents and Settings\market18\Рабочий стол\biz-liazing-part0925-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5357826"/>
            <a:ext cx="2030132" cy="676274"/>
          </a:xfrm>
          <a:prstGeom prst="rect">
            <a:avLst/>
          </a:prstGeom>
          <a:noFill/>
        </p:spPr>
      </p:pic>
      <p:pic>
        <p:nvPicPr>
          <p:cNvPr id="18" name="Picture 3" descr="C:\Documents and Settings\market18\Рабочий стол\carcade_logo_features.png"/>
          <p:cNvPicPr>
            <a:picLocks noChangeAspect="1" noChangeArrowheads="1"/>
          </p:cNvPicPr>
          <p:nvPr/>
        </p:nvPicPr>
        <p:blipFill>
          <a:blip r:embed="rId10"/>
          <a:srcRect l="21896" t="23203" r="21854"/>
          <a:stretch>
            <a:fillRect/>
          </a:stretch>
        </p:blipFill>
        <p:spPr bwMode="auto">
          <a:xfrm>
            <a:off x="3500430" y="4572008"/>
            <a:ext cx="2286016" cy="596896"/>
          </a:xfrm>
          <a:prstGeom prst="rect">
            <a:avLst/>
          </a:prstGeom>
          <a:noFill/>
        </p:spPr>
      </p:pic>
      <p:pic>
        <p:nvPicPr>
          <p:cNvPr id="19" name="Picture 4" descr="C:\Documents and Settings\market18\Рабочий стол\TALK.jpg"/>
          <p:cNvPicPr>
            <a:picLocks noChangeAspect="1" noChangeArrowheads="1"/>
          </p:cNvPicPr>
          <p:nvPr/>
        </p:nvPicPr>
        <p:blipFill>
          <a:blip r:embed="rId11"/>
          <a:srcRect l="1852" t="7456" r="3644" b="17543"/>
          <a:stretch>
            <a:fillRect/>
          </a:stretch>
        </p:blipFill>
        <p:spPr bwMode="auto">
          <a:xfrm>
            <a:off x="6357950" y="3500438"/>
            <a:ext cx="1571636" cy="878267"/>
          </a:xfrm>
          <a:prstGeom prst="rect">
            <a:avLst/>
          </a:prstGeom>
          <a:noFill/>
        </p:spPr>
      </p:pic>
      <p:pic>
        <p:nvPicPr>
          <p:cNvPr id="20" name="Picture 5" descr="C:\Documents and Settings\market18\Рабочий стол\7cbec2_0ec8eca74ff340abacd81fc747e7aa1d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48" y="4429132"/>
            <a:ext cx="2648769" cy="617550"/>
          </a:xfrm>
          <a:prstGeom prst="rect">
            <a:avLst/>
          </a:prstGeom>
          <a:noFill/>
        </p:spPr>
      </p:pic>
      <p:pic>
        <p:nvPicPr>
          <p:cNvPr id="21" name="Picture 10" descr="C:\Documents and Settings\market18\Рабочий стол\sb.jpg"/>
          <p:cNvPicPr>
            <a:picLocks noChangeAspect="1" noChangeArrowheads="1"/>
          </p:cNvPicPr>
          <p:nvPr/>
        </p:nvPicPr>
        <p:blipFill>
          <a:blip r:embed="rId13"/>
          <a:srcRect b="21250"/>
          <a:stretch>
            <a:fillRect/>
          </a:stretch>
        </p:blipFill>
        <p:spPr bwMode="auto">
          <a:xfrm>
            <a:off x="2571736" y="3643314"/>
            <a:ext cx="3286148" cy="468324"/>
          </a:xfrm>
          <a:prstGeom prst="rect">
            <a:avLst/>
          </a:prstGeom>
          <a:noFill/>
        </p:spPr>
      </p:pic>
      <p:pic>
        <p:nvPicPr>
          <p:cNvPr id="22" name="Picture 12" descr="C:\Documents and Settings\market18\Рабочий стол\лого_ВТБ_синий_03.jpg"/>
          <p:cNvPicPr>
            <a:picLocks noChangeAspect="1" noChangeArrowheads="1"/>
          </p:cNvPicPr>
          <p:nvPr/>
        </p:nvPicPr>
        <p:blipFill>
          <a:blip r:embed="rId14" cstate="print"/>
          <a:srcRect l="5110" t="20336" r="7061" b="18343"/>
          <a:stretch>
            <a:fillRect/>
          </a:stretch>
        </p:blipFill>
        <p:spPr bwMode="auto">
          <a:xfrm>
            <a:off x="857224" y="3643314"/>
            <a:ext cx="1643074" cy="479999"/>
          </a:xfrm>
          <a:prstGeom prst="rect">
            <a:avLst/>
          </a:prstGeom>
          <a:noFill/>
        </p:spPr>
      </p:pic>
      <p:pic>
        <p:nvPicPr>
          <p:cNvPr id="24" name="Picture 11" descr="C:\Documents and Settings\market18\Рабочий стол\medium-474.jpeg"/>
          <p:cNvPicPr>
            <a:picLocks noChangeAspect="1" noChangeArrowheads="1"/>
          </p:cNvPicPr>
          <p:nvPr/>
        </p:nvPicPr>
        <p:blipFill>
          <a:blip r:embed="rId15"/>
          <a:srcRect l="23633" t="39950" r="23867" b="40650"/>
          <a:stretch>
            <a:fillRect/>
          </a:stretch>
        </p:blipFill>
        <p:spPr bwMode="auto">
          <a:xfrm>
            <a:off x="6286512" y="4572008"/>
            <a:ext cx="1914498" cy="466919"/>
          </a:xfrm>
          <a:prstGeom prst="rect">
            <a:avLst/>
          </a:prstGeom>
          <a:noFill/>
        </p:spPr>
      </p:pic>
      <p:pic>
        <p:nvPicPr>
          <p:cNvPr id="25" name="Picture 3" descr="C:\Documents and Settings\market18\Рабочий стол\log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28926" y="5500702"/>
            <a:ext cx="2928958" cy="431717"/>
          </a:xfrm>
          <a:prstGeom prst="rect">
            <a:avLst/>
          </a:prstGeom>
          <a:noFill/>
        </p:spPr>
      </p:pic>
      <p:pic>
        <p:nvPicPr>
          <p:cNvPr id="3074" name="Picture 2" descr="G:\РЕКЛАМА\КУДИНА\1_РЕКЛАМА\КЛИПАРТ\Символы\Флаг\Россия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8794" y="1357298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71670" y="285728"/>
            <a:ext cx="6500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Экономическая эффект от применения специальной программы лизинга </a:t>
            </a:r>
            <a:endParaRPr lang="ru-RU" sz="2200" b="1" i="1" dirty="0" smtClean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80" name="AutoShape 4" descr="Глава ФАС прогнозирует рост цен на моторное топливо весной 2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AutoShape 10" descr="Картинки по запросу гало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03082" y="63974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5</a:t>
            </a:r>
            <a:endParaRPr lang="ru-RU" sz="10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7158" y="1285860"/>
          <a:ext cx="8215370" cy="303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rot="10800000">
            <a:off x="3284033" y="2182318"/>
            <a:ext cx="2357454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3286116" y="1357299"/>
            <a:ext cx="2428892" cy="785818"/>
          </a:xfrm>
          <a:custGeom>
            <a:avLst/>
            <a:gdLst>
              <a:gd name="connsiteX0" fmla="*/ 0 w 2105025"/>
              <a:gd name="connsiteY0" fmla="*/ 188912 h 1265237"/>
              <a:gd name="connsiteX1" fmla="*/ 704850 w 2105025"/>
              <a:gd name="connsiteY1" fmla="*/ 179387 h 1265237"/>
              <a:gd name="connsiteX2" fmla="*/ 2105025 w 2105025"/>
              <a:gd name="connsiteY2" fmla="*/ 1265237 h 126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5025" h="1265237">
                <a:moveTo>
                  <a:pt x="0" y="188912"/>
                </a:moveTo>
                <a:cubicBezTo>
                  <a:pt x="177006" y="94456"/>
                  <a:pt x="354013" y="0"/>
                  <a:pt x="704850" y="179387"/>
                </a:cubicBezTo>
                <a:cubicBezTo>
                  <a:pt x="1055687" y="358774"/>
                  <a:pt x="1879600" y="1096962"/>
                  <a:pt x="2105025" y="1265237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5786" y="5857892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*по данным АО «Сбербанк Лизинг» (размер аванса – 40%, срок 36 месяцев)  </a:t>
            </a:r>
            <a:endParaRPr lang="ru-RU" sz="1100" i="1" dirty="0"/>
          </a:p>
        </p:txBody>
      </p:sp>
      <p:pic>
        <p:nvPicPr>
          <p:cNvPr id="25" name="Picture 2" descr="C:\Documents and Settings\market18\Рабочий стол\MAZ-203_2.jpg"/>
          <p:cNvPicPr>
            <a:picLocks noChangeAspect="1" noChangeArrowheads="1"/>
          </p:cNvPicPr>
          <p:nvPr/>
        </p:nvPicPr>
        <p:blipFill>
          <a:blip r:embed="rId5"/>
          <a:srcRect l="3704" t="3676" r="5546" b="8087"/>
          <a:stretch>
            <a:fillRect/>
          </a:stretch>
        </p:blipFill>
        <p:spPr bwMode="auto">
          <a:xfrm>
            <a:off x="1000100" y="4357694"/>
            <a:ext cx="2625347" cy="128588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071934" y="4443249"/>
            <a:ext cx="4143404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Экономия при покупке автобуса МАЗ 203 в лизинг -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580 000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руб.**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6072206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**в соответствии с коммерческой политикой лизинговой компании</a:t>
            </a:r>
            <a:endParaRPr lang="ru-RU" sz="11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71670" y="285728"/>
            <a:ext cx="6500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Экономическая эффект от применения специальной программы лизинга </a:t>
            </a:r>
            <a:endParaRPr lang="ru-RU" sz="2200" b="1" i="1" dirty="0" smtClean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80" name="AutoShape 4" descr="Глава ФАС прогнозирует рост цен на моторное топливо весной 2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AutoShape 10" descr="Картинки по запросу гало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03082" y="63974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6</a:t>
            </a:r>
            <a:endParaRPr lang="ru-RU" sz="10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7158" y="1285860"/>
          <a:ext cx="8215370" cy="303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rot="10800000">
            <a:off x="3284033" y="2182318"/>
            <a:ext cx="2357454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3286116" y="1357299"/>
            <a:ext cx="2428892" cy="785818"/>
          </a:xfrm>
          <a:custGeom>
            <a:avLst/>
            <a:gdLst>
              <a:gd name="connsiteX0" fmla="*/ 0 w 2105025"/>
              <a:gd name="connsiteY0" fmla="*/ 188912 h 1265237"/>
              <a:gd name="connsiteX1" fmla="*/ 704850 w 2105025"/>
              <a:gd name="connsiteY1" fmla="*/ 179387 h 1265237"/>
              <a:gd name="connsiteX2" fmla="*/ 2105025 w 2105025"/>
              <a:gd name="connsiteY2" fmla="*/ 1265237 h 126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5025" h="1265237">
                <a:moveTo>
                  <a:pt x="0" y="188912"/>
                </a:moveTo>
                <a:cubicBezTo>
                  <a:pt x="177006" y="94456"/>
                  <a:pt x="354013" y="0"/>
                  <a:pt x="704850" y="179387"/>
                </a:cubicBezTo>
                <a:cubicBezTo>
                  <a:pt x="1055687" y="358774"/>
                  <a:pt x="1879600" y="1096962"/>
                  <a:pt x="2105025" y="1265237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5786" y="5857892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*по данным АО «Сбербанк Лизинг» (размер аванса – 30%, срок 48 месяцев)  </a:t>
            </a:r>
            <a:endParaRPr lang="ru-RU" sz="11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714744" y="4357694"/>
            <a:ext cx="4714908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Экономия при покупке </a:t>
            </a:r>
            <a:r>
              <a:rPr lang="ru-RU" sz="2400" dirty="0" smtClean="0">
                <a:solidFill>
                  <a:schemeClr val="bg1"/>
                </a:solidFill>
              </a:rPr>
              <a:t>автопоезда </a:t>
            </a:r>
            <a:r>
              <a:rPr lang="ru-RU" sz="2400" dirty="0">
                <a:solidFill>
                  <a:schemeClr val="bg1"/>
                </a:solidFill>
              </a:rPr>
              <a:t>МАЗ </a:t>
            </a:r>
            <a:r>
              <a:rPr lang="ru-RU" sz="2400" dirty="0" smtClean="0">
                <a:solidFill>
                  <a:schemeClr val="bg1"/>
                </a:solidFill>
              </a:rPr>
              <a:t>5440В9 + 975830 </a:t>
            </a:r>
            <a:r>
              <a:rPr lang="ru-RU" sz="2400" dirty="0">
                <a:solidFill>
                  <a:schemeClr val="bg1"/>
                </a:solidFill>
              </a:rPr>
              <a:t>в лизинг -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542 000 руб.**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6072206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**в соответствии с коммерческой политикой лизинговой компании</a:t>
            </a:r>
            <a:endParaRPr lang="ru-RU" sz="1100" i="1" dirty="0"/>
          </a:p>
        </p:txBody>
      </p:sp>
      <p:pic>
        <p:nvPicPr>
          <p:cNvPr id="1026" name="Picture 2" descr="C:\Users\market05\Desktop\без фона тягач МАЗ-5440В9.png"/>
          <p:cNvPicPr>
            <a:picLocks noChangeAspect="1" noChangeArrowheads="1"/>
          </p:cNvPicPr>
          <p:nvPr/>
        </p:nvPicPr>
        <p:blipFill>
          <a:blip r:embed="rId5" cstate="print"/>
          <a:srcRect l="11704" t="17500" r="11704" b="12353"/>
          <a:stretch>
            <a:fillRect/>
          </a:stretch>
        </p:blipFill>
        <p:spPr bwMode="auto">
          <a:xfrm>
            <a:off x="500034" y="3940284"/>
            <a:ext cx="3214710" cy="18597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71670" y="285728"/>
            <a:ext cx="65008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Экономическая эффект от применения специальной программы лизинга </a:t>
            </a:r>
            <a:endParaRPr lang="ru-RU" sz="2200" b="1" i="1" dirty="0" smtClean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80" name="AutoShape 4" descr="Глава ФАС прогнозирует рост цен на моторное топливо весной 2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1" name="AutoShape 10" descr="Картинки по запросу галоч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03082" y="63974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7</a:t>
            </a:r>
            <a:endParaRPr lang="ru-RU" sz="10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7158" y="1285860"/>
          <a:ext cx="8215370" cy="303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rot="10800000">
            <a:off x="3284033" y="2182318"/>
            <a:ext cx="2357454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3286116" y="1357299"/>
            <a:ext cx="2428892" cy="785818"/>
          </a:xfrm>
          <a:custGeom>
            <a:avLst/>
            <a:gdLst>
              <a:gd name="connsiteX0" fmla="*/ 0 w 2105025"/>
              <a:gd name="connsiteY0" fmla="*/ 188912 h 1265237"/>
              <a:gd name="connsiteX1" fmla="*/ 704850 w 2105025"/>
              <a:gd name="connsiteY1" fmla="*/ 179387 h 1265237"/>
              <a:gd name="connsiteX2" fmla="*/ 2105025 w 2105025"/>
              <a:gd name="connsiteY2" fmla="*/ 1265237 h 126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5025" h="1265237">
                <a:moveTo>
                  <a:pt x="0" y="188912"/>
                </a:moveTo>
                <a:cubicBezTo>
                  <a:pt x="177006" y="94456"/>
                  <a:pt x="354013" y="0"/>
                  <a:pt x="704850" y="179387"/>
                </a:cubicBezTo>
                <a:cubicBezTo>
                  <a:pt x="1055687" y="358774"/>
                  <a:pt x="1879600" y="1096962"/>
                  <a:pt x="2105025" y="1265237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5786" y="5857892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*по данным АО «Сбербанк Лизинг» (размер аванса – 40%, срок 36 месяцев)  </a:t>
            </a:r>
            <a:endParaRPr lang="ru-RU" sz="11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000496" y="4443249"/>
            <a:ext cx="4357718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Экономия при покупке автобуса МАЗ </a:t>
            </a:r>
            <a:r>
              <a:rPr lang="ru-RU" sz="2400" dirty="0" smtClean="0">
                <a:solidFill>
                  <a:schemeClr val="bg1"/>
                </a:solidFill>
              </a:rPr>
              <a:t>6501В9 </a:t>
            </a:r>
            <a:r>
              <a:rPr lang="ru-RU" sz="2400" dirty="0">
                <a:solidFill>
                  <a:schemeClr val="bg1"/>
                </a:solidFill>
              </a:rPr>
              <a:t>в лизинг -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417 000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руб.**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6072206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**в соответствии с коммерческой политикой лизинговой компании</a:t>
            </a:r>
            <a:endParaRPr lang="ru-RU" sz="1100" i="1" dirty="0"/>
          </a:p>
        </p:txBody>
      </p:sp>
      <p:pic>
        <p:nvPicPr>
          <p:cNvPr id="3075" name="Picture 3" descr="\\Omegaserver2\Транзит\Реклама\Общая\для маркетинга\6501B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058156"/>
            <a:ext cx="2071702" cy="18718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85728"/>
            <a:ext cx="6643734" cy="785818"/>
          </a:xfrm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+mn-lt"/>
                <a:ea typeface="+mn-ea"/>
                <a:cs typeface="Times New Roman" pitchFamily="18" charset="0"/>
              </a:rPr>
              <a:t>Стандартный список документов, необходимых для подготовки Договора лизинга</a:t>
            </a:r>
            <a:endParaRPr lang="ru-RU" sz="2200" b="1" dirty="0">
              <a:solidFill>
                <a:schemeClr val="accent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1428736"/>
            <a:ext cx="70723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Анкета + приложение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71472" y="1431959"/>
            <a:ext cx="357190" cy="3870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3082" y="63974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8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6009521"/>
            <a:ext cx="6929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 Пакет документов может отличаться в зависимости от партнера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71538" y="1918919"/>
            <a:ext cx="70723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Бухгалтерские балансы за последних 2 года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2396961"/>
            <a:ext cx="70723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Протокол об избрании единоличного исполнительного органа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1538" y="2847613"/>
            <a:ext cx="70723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Протокол об избрании единоличного исполнительного органа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1538" y="3319161"/>
            <a:ext cx="70723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Последняя редакция устава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1538" y="3819227"/>
            <a:ext cx="70723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Свидетельство о регистрации и постановки на учет в ИМНС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1538" y="4319293"/>
            <a:ext cx="7072362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Паспорт генерального директора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38" y="4819359"/>
            <a:ext cx="707236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Договоры аренды или свидетельства о права собственности офиса, склада и т.д.</a:t>
            </a:r>
          </a:p>
        </p:txBody>
      </p:sp>
      <p:sp>
        <p:nvSpPr>
          <p:cNvPr id="24" name="Нашивка 23"/>
          <p:cNvSpPr/>
          <p:nvPr/>
        </p:nvSpPr>
        <p:spPr>
          <a:xfrm>
            <a:off x="571472" y="1932025"/>
            <a:ext cx="357190" cy="3870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571472" y="2432091"/>
            <a:ext cx="357190" cy="3870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571472" y="2890533"/>
            <a:ext cx="357190" cy="3870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571472" y="3319161"/>
            <a:ext cx="357190" cy="3870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571472" y="3819227"/>
            <a:ext cx="357190" cy="3870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571472" y="4319293"/>
            <a:ext cx="357190" cy="3870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571472" y="5003859"/>
            <a:ext cx="357190" cy="3870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58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357166"/>
            <a:ext cx="334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МАЗ  ОБЪЯВЛЯЕТ  ПРОГРАММУ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1152" y="286142"/>
            <a:ext cx="2035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УТИЛИЗАЦИИ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571480"/>
            <a:ext cx="6072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 потребителей   РФ  со  скидкой  </a:t>
            </a:r>
            <a:r>
              <a:rPr lang="ru-RU" sz="3200" b="1" dirty="0" smtClean="0">
                <a:solidFill>
                  <a:srgbClr val="FF0000"/>
                </a:solidFill>
              </a:rPr>
              <a:t>413 000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руб.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Рисунок 19" descr="5440 и 2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214422"/>
            <a:ext cx="7040880" cy="34686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357694"/>
            <a:ext cx="8072494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4357694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</a:rPr>
              <a:t> шага УТИЛИЗАЦИИ ВАШЕГО АВТОМОБИЛЯ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214950"/>
            <a:ext cx="32544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428860" y="5072074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Снять транспортное </a:t>
            </a:r>
            <a:br>
              <a:rPr lang="ru-RU" sz="1200" b="1" dirty="0" smtClean="0"/>
            </a:br>
            <a:r>
              <a:rPr lang="ru-RU" sz="1200" b="1" dirty="0" smtClean="0"/>
              <a:t>средство в ГИБДД </a:t>
            </a:r>
            <a:br>
              <a:rPr lang="ru-RU" sz="1200" b="1" dirty="0" smtClean="0"/>
            </a:br>
            <a:r>
              <a:rPr lang="ru-RU" sz="1200" b="1" dirty="0" smtClean="0"/>
              <a:t> для </a:t>
            </a:r>
            <a:r>
              <a:rPr lang="ru-RU" sz="1200" b="1" dirty="0" smtClean="0">
                <a:solidFill>
                  <a:srgbClr val="FF0000"/>
                </a:solidFill>
              </a:rPr>
              <a:t>УТИЛИЗАЦИИ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507207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Обратиться к официальному</a:t>
            </a:r>
          </a:p>
          <a:p>
            <a:r>
              <a:rPr lang="ru-RU" sz="1200" b="1" dirty="0" smtClean="0"/>
              <a:t>представителю  ОАО «МАЗ»</a:t>
            </a:r>
          </a:p>
          <a:p>
            <a:r>
              <a:rPr lang="ru-RU" sz="1200" b="1" dirty="0" smtClean="0"/>
              <a:t>и получить </a:t>
            </a:r>
            <a:r>
              <a:rPr lang="ru-RU" sz="1200" b="1" dirty="0" smtClean="0">
                <a:solidFill>
                  <a:srgbClr val="FF0000"/>
                </a:solidFill>
              </a:rPr>
              <a:t>СКИДКУ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5295915"/>
            <a:ext cx="447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214414" y="3783554"/>
            <a:ext cx="721523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/>
              <a:t>Программа утилизации позволяет получить скидку любой марки при сдаче своего старого автомобиля разрешенной максимальной массой свыше 3 тонн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5000636"/>
            <a:ext cx="2714644" cy="857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5929330"/>
            <a:ext cx="80724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Действие данной программы распространяется на грузовую и пассажирскую технику МАЗ</a:t>
            </a:r>
            <a:endParaRPr lang="ru-RU" sz="1500" i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71538" y="5072074"/>
            <a:ext cx="857256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400" b="1" dirty="0" smtClean="0"/>
              <a:t>1</a:t>
            </a:r>
          </a:p>
          <a:p>
            <a:pPr algn="ctr">
              <a:lnSpc>
                <a:spcPts val="1600"/>
              </a:lnSpc>
            </a:pPr>
            <a:r>
              <a:rPr lang="ru-RU" sz="1600" b="1" dirty="0" smtClean="0"/>
              <a:t> ШАГ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5000636"/>
            <a:ext cx="857256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400" b="1" dirty="0" smtClean="0"/>
              <a:t>2</a:t>
            </a:r>
            <a:r>
              <a:rPr lang="ru-RU" sz="1600" b="1" dirty="0" smtClean="0"/>
              <a:t> </a:t>
            </a:r>
          </a:p>
          <a:p>
            <a:pPr algn="ctr">
              <a:lnSpc>
                <a:spcPts val="1600"/>
              </a:lnSpc>
            </a:pPr>
            <a:r>
              <a:rPr lang="ru-RU" sz="1600" b="1" dirty="0" smtClean="0"/>
              <a:t>ШАГ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5000636"/>
            <a:ext cx="2714400" cy="857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603082" y="63974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9</a:t>
            </a:r>
            <a:endParaRPr lang="ru-RU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430</Words>
  <Application>Microsoft Office PowerPoint</Application>
  <PresentationFormat>Экран (4:3)</PresentationFormat>
  <Paragraphs>89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Шаги для получения финансирования</vt:lpstr>
      <vt:lpstr>Основные условия применения  программ финансирования</vt:lpstr>
      <vt:lpstr>Слайд 4</vt:lpstr>
      <vt:lpstr>Слайд 5</vt:lpstr>
      <vt:lpstr>Слайд 6</vt:lpstr>
      <vt:lpstr>Слайд 7</vt:lpstr>
      <vt:lpstr>Стандартный список документов, необходимых для подготовки Договора лизинга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 Бурлака</dc:creator>
  <cp:lastModifiedBy>Садовский</cp:lastModifiedBy>
  <cp:revision>106</cp:revision>
  <dcterms:created xsi:type="dcterms:W3CDTF">2016-04-08T07:05:17Z</dcterms:created>
  <dcterms:modified xsi:type="dcterms:W3CDTF">2016-05-25T06:11:01Z</dcterms:modified>
</cp:coreProperties>
</file>